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1" r:id="rId4"/>
    <p:sldId id="267" r:id="rId5"/>
    <p:sldId id="258" r:id="rId6"/>
    <p:sldId id="275" r:id="rId7"/>
    <p:sldId id="277" r:id="rId8"/>
    <p:sldId id="269" r:id="rId9"/>
    <p:sldId id="268" r:id="rId10"/>
    <p:sldId id="273" r:id="rId11"/>
    <p:sldId id="27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AC1F4-57D3-4E00-A939-5A105ACF88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04E6D8-4F72-497D-8094-9A4A7BEC4C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8963FE-B484-45D9-87AE-8432A1C525ED}"/>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5" name="Footer Placeholder 4">
            <a:extLst>
              <a:ext uri="{FF2B5EF4-FFF2-40B4-BE49-F238E27FC236}">
                <a16:creationId xmlns:a16="http://schemas.microsoft.com/office/drawing/2014/main" id="{AE040027-6D1A-4A6A-BD09-C8EDBF806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E1F3A-1A36-499F-912F-C4AF8B15686C}"/>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852788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8EE16-A514-42E6-9DE4-23C90B19E8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F72E81-0D58-4F28-8938-D2DCE785B63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DF308C-0C90-47BD-B62B-5D7E39BFE998}"/>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5" name="Footer Placeholder 4">
            <a:extLst>
              <a:ext uri="{FF2B5EF4-FFF2-40B4-BE49-F238E27FC236}">
                <a16:creationId xmlns:a16="http://schemas.microsoft.com/office/drawing/2014/main" id="{F3DDB5EB-13B8-4BD6-B0AE-4A60B27426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15484-E9B1-4121-B76C-F923FBDF8444}"/>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557632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0ED5B-DBED-424C-B0FF-AD476CCB2F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8FA327-4AD8-4D9D-B273-AE047BAF6D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A0B5FA-B6E7-42F6-AF51-F75A03BBF8F7}"/>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5" name="Footer Placeholder 4">
            <a:extLst>
              <a:ext uri="{FF2B5EF4-FFF2-40B4-BE49-F238E27FC236}">
                <a16:creationId xmlns:a16="http://schemas.microsoft.com/office/drawing/2014/main" id="{426A47D7-BEAB-47B2-B6E4-241FC81792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0FF5DD-8412-4D7E-AD3C-E26A233F366B}"/>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67155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10EA-FF60-43D9-B946-55515AFC07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56D677-3876-454E-960A-F9ADF1B3A01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E62193-CF1B-4036-9240-A32DF1AF7A5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34FA39-A972-4B35-A1E9-959380120D01}"/>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6" name="Footer Placeholder 5">
            <a:extLst>
              <a:ext uri="{FF2B5EF4-FFF2-40B4-BE49-F238E27FC236}">
                <a16:creationId xmlns:a16="http://schemas.microsoft.com/office/drawing/2014/main" id="{993BA5FF-E07F-4A72-8493-8972FF3D2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4BE9DB-80F7-48DB-BC9D-451593927E2E}"/>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2021432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612ED-7214-412A-9518-3F10E44FDD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C95560-2266-461F-AD59-4E47FBBABE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E7BE765-D22A-498D-ABF7-215072CF638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D35229-C3B5-4510-A5B8-F3C1006AC2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C89895-46D3-4160-8F7E-1BBDEB2D743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0E14B2-D925-47EF-A79C-8AC5681EF73B}"/>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8" name="Footer Placeholder 7">
            <a:extLst>
              <a:ext uri="{FF2B5EF4-FFF2-40B4-BE49-F238E27FC236}">
                <a16:creationId xmlns:a16="http://schemas.microsoft.com/office/drawing/2014/main" id="{8535712E-FDE0-4D50-98E8-03043FC706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15E3A6-4370-47AD-B878-5456A1B7F944}"/>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9165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4BAA-D16E-4D42-9E92-78B35FE0AA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CD7C3E-41BA-4E26-9363-D3AABC42612A}"/>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4" name="Footer Placeholder 3">
            <a:extLst>
              <a:ext uri="{FF2B5EF4-FFF2-40B4-BE49-F238E27FC236}">
                <a16:creationId xmlns:a16="http://schemas.microsoft.com/office/drawing/2014/main" id="{EA8CC310-857C-4B85-A8E7-FD172BB18B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14497-25B2-4528-BCE3-CFFBECBA1FC8}"/>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254341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AED3F-F1E7-404D-B78F-E46FEC69B1B3}"/>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3" name="Footer Placeholder 2">
            <a:extLst>
              <a:ext uri="{FF2B5EF4-FFF2-40B4-BE49-F238E27FC236}">
                <a16:creationId xmlns:a16="http://schemas.microsoft.com/office/drawing/2014/main" id="{E5E53872-C166-475D-AF30-19A15B1D3E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051F2D-7E6B-4916-9703-F881209A49B6}"/>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2197347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D9B6D-EA23-4CC9-A12F-D75EE2EC61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951C45-7590-4EB2-9173-1BBBA469DC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159798-E50D-45C3-B0A7-DCD23EDADB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48D129D-101B-48BF-88EC-1B60D2A9904B}"/>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6" name="Footer Placeholder 5">
            <a:extLst>
              <a:ext uri="{FF2B5EF4-FFF2-40B4-BE49-F238E27FC236}">
                <a16:creationId xmlns:a16="http://schemas.microsoft.com/office/drawing/2014/main" id="{C9606305-1E08-42B8-8C6E-3A1B89403E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10589-0F09-4FE1-B392-A943B82307F4}"/>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2685253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3779-2C25-4EAA-A09C-57951DF26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6BE962-68F8-4724-BBF1-98210138FF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220D0D-CD65-4A09-B5BE-D3D373022D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E06024-07A0-49FE-98D9-3B2774F40AEC}"/>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6" name="Footer Placeholder 5">
            <a:extLst>
              <a:ext uri="{FF2B5EF4-FFF2-40B4-BE49-F238E27FC236}">
                <a16:creationId xmlns:a16="http://schemas.microsoft.com/office/drawing/2014/main" id="{8C7F6C05-E33E-4D2D-9F76-0082636D68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136768-1BC8-42BF-94EA-51614DA4F797}"/>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1617384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9A12E-B488-4F30-9FA0-33DAD7C529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8D7B9B-FE3E-4DAE-B0F8-6D81EF21ACD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3E86F-8E51-4B51-922B-27BF76D3FD8D}"/>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5" name="Footer Placeholder 4">
            <a:extLst>
              <a:ext uri="{FF2B5EF4-FFF2-40B4-BE49-F238E27FC236}">
                <a16:creationId xmlns:a16="http://schemas.microsoft.com/office/drawing/2014/main" id="{D5C77756-8D2B-4665-86CE-D7868BEF9B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DBE04E-C58C-4F0B-B4AA-9EF8D9FD0384}"/>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1842232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75BC41-0CE7-4186-8B57-5ADE8ADEAD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FEE677-F693-4622-8D41-4690B608D1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E01C2F-49A7-4DCA-A58C-D2637565F532}"/>
              </a:ext>
            </a:extLst>
          </p:cNvPr>
          <p:cNvSpPr>
            <a:spLocks noGrp="1"/>
          </p:cNvSpPr>
          <p:nvPr>
            <p:ph type="dt" sz="half" idx="10"/>
          </p:nvPr>
        </p:nvSpPr>
        <p:spPr/>
        <p:txBody>
          <a:bodyPr/>
          <a:lstStyle/>
          <a:p>
            <a:fld id="{7C31DAB1-2D0A-4432-83F1-11B9C8BE6365}" type="datetimeFigureOut">
              <a:rPr lang="en-US" smtClean="0"/>
              <a:t>8/23/2025</a:t>
            </a:fld>
            <a:endParaRPr lang="en-US"/>
          </a:p>
        </p:txBody>
      </p:sp>
      <p:sp>
        <p:nvSpPr>
          <p:cNvPr id="5" name="Footer Placeholder 4">
            <a:extLst>
              <a:ext uri="{FF2B5EF4-FFF2-40B4-BE49-F238E27FC236}">
                <a16:creationId xmlns:a16="http://schemas.microsoft.com/office/drawing/2014/main" id="{5B8B9F80-14E2-4BFC-8499-D0DC7B211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27EE7-4C5B-4884-914E-2402759079EE}"/>
              </a:ext>
            </a:extLst>
          </p:cNvPr>
          <p:cNvSpPr>
            <a:spLocks noGrp="1"/>
          </p:cNvSpPr>
          <p:nvPr>
            <p:ph type="sldNum" sz="quarter" idx="12"/>
          </p:nvPr>
        </p:nvSpPr>
        <p:spPr/>
        <p:txBody>
          <a:bodyPr/>
          <a:lstStyle/>
          <a:p>
            <a:fld id="{B43058EC-0DC7-4A70-9F23-339712F776FF}" type="slidenum">
              <a:rPr lang="en-US" smtClean="0"/>
              <a:t>‹#›</a:t>
            </a:fld>
            <a:endParaRPr lang="en-US"/>
          </a:p>
        </p:txBody>
      </p:sp>
    </p:spTree>
    <p:extLst>
      <p:ext uri="{BB962C8B-B14F-4D97-AF65-F5344CB8AC3E}">
        <p14:creationId xmlns:p14="http://schemas.microsoft.com/office/powerpoint/2010/main" val="350638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C6EC86-6A3B-4963-BD17-8ED81F4654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50CC35-E9DE-42F8-B082-DF572A9930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AF98F5-36B7-428D-BCBE-8B8F4CD126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31DAB1-2D0A-4432-83F1-11B9C8BE6365}" type="datetimeFigureOut">
              <a:rPr lang="en-US" smtClean="0"/>
              <a:t>8/23/2025</a:t>
            </a:fld>
            <a:endParaRPr lang="en-US"/>
          </a:p>
        </p:txBody>
      </p:sp>
      <p:sp>
        <p:nvSpPr>
          <p:cNvPr id="5" name="Footer Placeholder 4">
            <a:extLst>
              <a:ext uri="{FF2B5EF4-FFF2-40B4-BE49-F238E27FC236}">
                <a16:creationId xmlns:a16="http://schemas.microsoft.com/office/drawing/2014/main" id="{91E7B4FF-E0B3-43FF-B937-DCA65DE0ED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6D3144-DBA8-4F95-8A4E-BE4059BFD6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058EC-0DC7-4A70-9F23-339712F776FF}" type="slidenum">
              <a:rPr lang="en-US" smtClean="0"/>
              <a:t>‹#›</a:t>
            </a:fld>
            <a:endParaRPr lang="en-US"/>
          </a:p>
        </p:txBody>
      </p:sp>
    </p:spTree>
    <p:extLst>
      <p:ext uri="{BB962C8B-B14F-4D97-AF65-F5344CB8AC3E}">
        <p14:creationId xmlns:p14="http://schemas.microsoft.com/office/powerpoint/2010/main" val="2118980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m/url?sa=i&amp;rct=j&amp;q=&amp;esrc=s&amp;source=images&amp;cd=&amp;cad=rja&amp;uact=8&amp;ved=2ahUKEwiM9rv8j9XgAhWBiOAKHQ8SCgQQjRx6BAgBEAU&amp;url=http%3A%2F%2Fwww.google.com%2Furl%3Fsa%3Di%26rct%3Dj%26q%3D%26esrc%3Ds%26source%3Dimages%26cd%3D%26ved%3D2ahUKEwiv7Kv4j9XgAhUSPN8KHQp_AmUQjRx6BAgBEAU%26url%3Dhttp%253A%252F%252Firjci.blogspot.com%252F2016%252F08%252Frural-schools-account-for-51-of.html%26psig%3DAOvVaw2_vVC0jj8kxRxDHYDgJEp4%26ust%3D1551122692754817&amp;psig=AOvVaw2_vVC0jj8kxRxDHYDgJEp4&amp;ust=1551122692754817"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url?sa=i&amp;rct=j&amp;q=&amp;esrc=s&amp;source=images&amp;cd=&amp;cad=rja&amp;uact=8&amp;ved=2ahUKEwiM9rv8j9XgAhWBiOAKHQ8SCgQQjRx6BAgBEAU&amp;url=http%3A%2F%2Fcahagewafad50.ga%2Fruqar%2Finternet-funding-pisi.php&amp;psig=AOvVaw2_vVC0jj8kxRxDHYDgJEp4&amp;ust=155112269275481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F434E-DB17-4518-8DA2-ED1BB32E3D95}"/>
              </a:ext>
            </a:extLst>
          </p:cNvPr>
          <p:cNvSpPr>
            <a:spLocks noGrp="1"/>
          </p:cNvSpPr>
          <p:nvPr>
            <p:ph type="ctrTitle"/>
          </p:nvPr>
        </p:nvSpPr>
        <p:spPr>
          <a:xfrm>
            <a:off x="0" y="1"/>
            <a:ext cx="12192000" cy="1600199"/>
          </a:xfrm>
        </p:spPr>
        <p:txBody>
          <a:bodyPr>
            <a:normAutofit fontScale="90000"/>
          </a:bodyPr>
          <a:lstStyle/>
          <a:p>
            <a:r>
              <a:rPr lang="en-US" sz="4000" b="1" dirty="0">
                <a:solidFill>
                  <a:srgbClr val="FF0000"/>
                </a:solidFill>
              </a:rPr>
              <a:t>THE RURAL EDUCATION &amp; TECHNOLOGY INITIATIVE </a:t>
            </a:r>
            <a:br>
              <a:rPr lang="en-US" sz="4000" b="1" dirty="0">
                <a:solidFill>
                  <a:srgbClr val="FF0000"/>
                </a:solidFill>
              </a:rPr>
            </a:br>
            <a:r>
              <a:rPr lang="en-US" sz="4000" b="1" dirty="0">
                <a:solidFill>
                  <a:srgbClr val="FF0000"/>
                </a:solidFill>
              </a:rPr>
              <a:t>of</a:t>
            </a:r>
            <a:br>
              <a:rPr lang="en-US" sz="4000" b="1" dirty="0">
                <a:solidFill>
                  <a:srgbClr val="FF0000"/>
                </a:solidFill>
              </a:rPr>
            </a:br>
            <a:r>
              <a:rPr lang="en-US" sz="4000" b="1" dirty="0">
                <a:solidFill>
                  <a:srgbClr val="FF0000"/>
                </a:solidFill>
              </a:rPr>
              <a:t>AMERICA</a:t>
            </a:r>
          </a:p>
        </p:txBody>
      </p:sp>
      <p:sp>
        <p:nvSpPr>
          <p:cNvPr id="3" name="Subtitle 2">
            <a:extLst>
              <a:ext uri="{FF2B5EF4-FFF2-40B4-BE49-F238E27FC236}">
                <a16:creationId xmlns:a16="http://schemas.microsoft.com/office/drawing/2014/main" id="{A1A38AA0-3326-4F40-B477-F40CA986AD29}"/>
              </a:ext>
            </a:extLst>
          </p:cNvPr>
          <p:cNvSpPr>
            <a:spLocks noGrp="1"/>
          </p:cNvSpPr>
          <p:nvPr>
            <p:ph type="subTitle" idx="1"/>
          </p:nvPr>
        </p:nvSpPr>
        <p:spPr/>
        <p:txBody>
          <a:bodyPr/>
          <a:lstStyle/>
          <a:p>
            <a:endParaRPr lang="en-US"/>
          </a:p>
        </p:txBody>
      </p:sp>
      <p:sp>
        <p:nvSpPr>
          <p:cNvPr id="4" name="Rectangle 2">
            <a:extLst>
              <a:ext uri="{FF2B5EF4-FFF2-40B4-BE49-F238E27FC236}">
                <a16:creationId xmlns:a16="http://schemas.microsoft.com/office/drawing/2014/main" id="{68909889-7E72-41B7-B022-E857FACCA289}"/>
              </a:ext>
            </a:extLst>
          </p:cNvPr>
          <p:cNvSpPr>
            <a:spLocks noChangeArrowheads="1"/>
          </p:cNvSpPr>
          <p:nvPr/>
        </p:nvSpPr>
        <p:spPr bwMode="auto">
          <a:xfrm>
            <a:off x="0" y="-1174898"/>
            <a:ext cx="12101689" cy="96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Content Placeholder 4">
            <a:extLst>
              <a:ext uri="{FF2B5EF4-FFF2-40B4-BE49-F238E27FC236}">
                <a16:creationId xmlns:a16="http://schemas.microsoft.com/office/drawing/2014/main" id="{6D7D0C95-FD0B-4340-B70F-EDEF5EB35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12192000" cy="525779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B7C053E3-1C3B-4807-9046-30169173B97B}"/>
              </a:ext>
            </a:extLst>
          </p:cNvPr>
          <p:cNvSpPr>
            <a:spLocks noChangeArrowheads="1"/>
          </p:cNvSpPr>
          <p:nvPr/>
        </p:nvSpPr>
        <p:spPr bwMode="auto">
          <a:xfrm>
            <a:off x="0" y="4782235"/>
            <a:ext cx="61013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en-US" sz="2800" b="0"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86337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B3BE3-D51D-45A0-A67E-ABB45750DE16}"/>
              </a:ext>
            </a:extLst>
          </p:cNvPr>
          <p:cNvSpPr>
            <a:spLocks noGrp="1"/>
          </p:cNvSpPr>
          <p:nvPr>
            <p:ph type="title"/>
          </p:nvPr>
        </p:nvSpPr>
        <p:spPr>
          <a:xfrm>
            <a:off x="0" y="1"/>
            <a:ext cx="12192000" cy="1042987"/>
          </a:xfrm>
        </p:spPr>
        <p:txBody>
          <a:bodyPr>
            <a:normAutofit fontScale="90000"/>
          </a:bodyPr>
          <a:lstStyle/>
          <a:p>
            <a:r>
              <a:rPr lang="en-US" dirty="0">
                <a:solidFill>
                  <a:srgbClr val="FF0000"/>
                </a:solidFill>
              </a:rPr>
              <a:t>                                        </a:t>
            </a:r>
            <a:r>
              <a:rPr lang="en-US" sz="8000" dirty="0">
                <a:solidFill>
                  <a:srgbClr val="FF0000"/>
                </a:solidFill>
              </a:rPr>
              <a:t>PURPOSE </a:t>
            </a:r>
          </a:p>
        </p:txBody>
      </p:sp>
      <p:sp>
        <p:nvSpPr>
          <p:cNvPr id="3" name="Content Placeholder 2">
            <a:extLst>
              <a:ext uri="{FF2B5EF4-FFF2-40B4-BE49-F238E27FC236}">
                <a16:creationId xmlns:a16="http://schemas.microsoft.com/office/drawing/2014/main" id="{D3CF861F-891F-411D-8F01-7D3A2C970F4F}"/>
              </a:ext>
            </a:extLst>
          </p:cNvPr>
          <p:cNvSpPr>
            <a:spLocks noGrp="1"/>
          </p:cNvSpPr>
          <p:nvPr>
            <p:ph idx="1"/>
          </p:nvPr>
        </p:nvSpPr>
        <p:spPr>
          <a:xfrm>
            <a:off x="0" y="856527"/>
            <a:ext cx="12192000" cy="6001472"/>
          </a:xfrm>
        </p:spPr>
        <p:txBody>
          <a:bodyPr>
            <a:noAutofit/>
          </a:bodyPr>
          <a:lstStyle/>
          <a:p>
            <a:pPr marL="0" indent="0">
              <a:buNone/>
            </a:pPr>
            <a:r>
              <a:rPr lang="en-US" sz="4000" dirty="0"/>
              <a:t>Develop technology infrastructure systems in US Rural School Districts to access the following:  </a:t>
            </a:r>
          </a:p>
          <a:p>
            <a:pPr>
              <a:buFont typeface="Wingdings" panose="05000000000000000000" pitchFamily="2" charset="2"/>
              <a:buChar char="Ø"/>
            </a:pPr>
            <a:r>
              <a:rPr lang="en-US" sz="4000" dirty="0"/>
              <a:t>Quality K-12 academic programs: STEM, computer/tech training to prepare for college and 21</a:t>
            </a:r>
            <a:r>
              <a:rPr lang="en-US" sz="4000" baseline="30000" dirty="0"/>
              <a:t>st</a:t>
            </a:r>
            <a:r>
              <a:rPr lang="en-US" sz="4000" dirty="0"/>
              <a:t> century careers; </a:t>
            </a:r>
          </a:p>
          <a:p>
            <a:pPr>
              <a:buFont typeface="Wingdings" panose="05000000000000000000" pitchFamily="2" charset="2"/>
              <a:buChar char="Ø"/>
            </a:pPr>
            <a:r>
              <a:rPr lang="en-US" sz="4000" dirty="0"/>
              <a:t>Effective teachers and administrators;  </a:t>
            </a:r>
          </a:p>
          <a:p>
            <a:pPr>
              <a:buFont typeface="Wingdings" panose="05000000000000000000" pitchFamily="2" charset="2"/>
              <a:buChar char="Ø"/>
            </a:pPr>
            <a:r>
              <a:rPr lang="en-US" sz="4000" dirty="0"/>
              <a:t>Apprenticeships, Mentors, Tutors;</a:t>
            </a:r>
          </a:p>
          <a:p>
            <a:pPr>
              <a:buFont typeface="Wingdings" panose="05000000000000000000" pitchFamily="2" charset="2"/>
              <a:buChar char="Ø"/>
            </a:pPr>
            <a:r>
              <a:rPr lang="en-US" sz="4000" dirty="0"/>
              <a:t>Research and Data for School Improvement;</a:t>
            </a:r>
          </a:p>
          <a:p>
            <a:pPr>
              <a:buFont typeface="Wingdings" panose="05000000000000000000" pitchFamily="2" charset="2"/>
              <a:buChar char="Ø"/>
            </a:pPr>
            <a:r>
              <a:rPr lang="en-US" sz="4000" dirty="0"/>
              <a:t>Online Professional Development for Teachers, Education Leaders, Parents and Stakeholders.  </a:t>
            </a:r>
          </a:p>
        </p:txBody>
      </p:sp>
    </p:spTree>
    <p:extLst>
      <p:ext uri="{BB962C8B-B14F-4D97-AF65-F5344CB8AC3E}">
        <p14:creationId xmlns:p14="http://schemas.microsoft.com/office/powerpoint/2010/main" val="2345307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A1DCD-D482-457C-8546-544EE2500EDB}"/>
              </a:ext>
            </a:extLst>
          </p:cNvPr>
          <p:cNvSpPr>
            <a:spLocks noGrp="1"/>
          </p:cNvSpPr>
          <p:nvPr>
            <p:ph type="title"/>
          </p:nvPr>
        </p:nvSpPr>
        <p:spPr>
          <a:xfrm>
            <a:off x="0" y="1"/>
            <a:ext cx="12192000" cy="1825623"/>
          </a:xfrm>
        </p:spPr>
        <p:txBody>
          <a:bodyPr>
            <a:noAutofit/>
          </a:bodyPr>
          <a:lstStyle/>
          <a:p>
            <a:r>
              <a:rPr lang="en-US" sz="8000" dirty="0">
                <a:solidFill>
                  <a:srgbClr val="FF0000"/>
                </a:solidFill>
              </a:rPr>
              <a:t>                                 BACKGROUND </a:t>
            </a:r>
          </a:p>
        </p:txBody>
      </p:sp>
      <p:sp>
        <p:nvSpPr>
          <p:cNvPr id="3" name="Content Placeholder 2">
            <a:extLst>
              <a:ext uri="{FF2B5EF4-FFF2-40B4-BE49-F238E27FC236}">
                <a16:creationId xmlns:a16="http://schemas.microsoft.com/office/drawing/2014/main" id="{F59DC936-ABD3-4C7B-AC5D-574E8D48ADCA}"/>
              </a:ext>
            </a:extLst>
          </p:cNvPr>
          <p:cNvSpPr>
            <a:spLocks noGrp="1"/>
          </p:cNvSpPr>
          <p:nvPr>
            <p:ph idx="1"/>
          </p:nvPr>
        </p:nvSpPr>
        <p:spPr>
          <a:xfrm>
            <a:off x="248356" y="1825624"/>
            <a:ext cx="11864622" cy="5032375"/>
          </a:xfrm>
        </p:spPr>
        <p:txBody>
          <a:bodyPr>
            <a:normAutofit lnSpcReduction="10000"/>
          </a:bodyPr>
          <a:lstStyle/>
          <a:p>
            <a:pPr marL="0" indent="0">
              <a:buNone/>
            </a:pPr>
            <a:endParaRPr lang="en-US" dirty="0"/>
          </a:p>
          <a:p>
            <a:pPr marL="0" indent="0">
              <a:buNone/>
            </a:pPr>
            <a:r>
              <a:rPr lang="en-US" sz="3200" dirty="0"/>
              <a:t>More than, </a:t>
            </a:r>
            <a:r>
              <a:rPr lang="en-US" sz="3200" b="1" dirty="0"/>
              <a:t>3,700 K-12 </a:t>
            </a:r>
            <a:r>
              <a:rPr lang="en-US" sz="3200" dirty="0"/>
              <a:t>schools in the U.S, </a:t>
            </a:r>
            <a:r>
              <a:rPr lang="en-US" sz="3200" b="1" dirty="0"/>
              <a:t>79% </a:t>
            </a:r>
            <a:r>
              <a:rPr lang="en-US" sz="3200" dirty="0"/>
              <a:t>located in rural and small towns, </a:t>
            </a:r>
            <a:r>
              <a:rPr lang="en-US" sz="3200" b="1" dirty="0"/>
              <a:t>lack access </a:t>
            </a:r>
            <a:r>
              <a:rPr lang="en-US" sz="3200" dirty="0"/>
              <a:t>to the fiber networks needed to access broadband enabled digital learning opportunities. </a:t>
            </a:r>
          </a:p>
          <a:p>
            <a:pPr marL="0" indent="0">
              <a:buNone/>
            </a:pPr>
            <a:endParaRPr lang="en-US" sz="3200" dirty="0"/>
          </a:p>
          <a:p>
            <a:pPr marL="0" indent="0">
              <a:buNone/>
            </a:pPr>
            <a:r>
              <a:rPr lang="en-US" sz="3200" dirty="0"/>
              <a:t>E-rate programs with affordable internet support to schools must be expanded.  </a:t>
            </a:r>
          </a:p>
          <a:p>
            <a:pPr marL="0" indent="0">
              <a:buNone/>
            </a:pPr>
            <a:endParaRPr lang="en-US" sz="3200" dirty="0"/>
          </a:p>
          <a:p>
            <a:pPr marL="0" indent="0">
              <a:buNone/>
            </a:pPr>
            <a:r>
              <a:rPr lang="en-US" sz="3200" dirty="0"/>
              <a:t>Nationally renowned companies </a:t>
            </a:r>
            <a:r>
              <a:rPr lang="en-US" sz="3200" b="1" dirty="0"/>
              <a:t>overlook</a:t>
            </a:r>
            <a:r>
              <a:rPr lang="en-US" sz="3200" dirty="0"/>
              <a:t> rural areas due to a workforce that does not have expertise required by our information and knowledge economy. </a:t>
            </a:r>
          </a:p>
        </p:txBody>
      </p:sp>
    </p:spTree>
    <p:extLst>
      <p:ext uri="{BB962C8B-B14F-4D97-AF65-F5344CB8AC3E}">
        <p14:creationId xmlns:p14="http://schemas.microsoft.com/office/powerpoint/2010/main" val="163802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A1DCD-D482-457C-8546-544EE2500EDB}"/>
              </a:ext>
            </a:extLst>
          </p:cNvPr>
          <p:cNvSpPr>
            <a:spLocks noGrp="1"/>
          </p:cNvSpPr>
          <p:nvPr>
            <p:ph type="title"/>
          </p:nvPr>
        </p:nvSpPr>
        <p:spPr>
          <a:xfrm>
            <a:off x="0" y="1"/>
            <a:ext cx="12192000" cy="2465407"/>
          </a:xfrm>
        </p:spPr>
        <p:txBody>
          <a:bodyPr>
            <a:noAutofit/>
          </a:bodyPr>
          <a:lstStyle/>
          <a:p>
            <a:r>
              <a:rPr lang="en-US" sz="6000" dirty="0">
                <a:solidFill>
                  <a:srgbClr val="FF0000"/>
                </a:solidFill>
              </a:rPr>
              <a:t> RURAL PUBLIC SCHOOL ENROLLMENT</a:t>
            </a:r>
          </a:p>
        </p:txBody>
      </p:sp>
      <p:sp>
        <p:nvSpPr>
          <p:cNvPr id="3" name="Content Placeholder 2">
            <a:extLst>
              <a:ext uri="{FF2B5EF4-FFF2-40B4-BE49-F238E27FC236}">
                <a16:creationId xmlns:a16="http://schemas.microsoft.com/office/drawing/2014/main" id="{F59DC936-ABD3-4C7B-AC5D-574E8D48ADCA}"/>
              </a:ext>
            </a:extLst>
          </p:cNvPr>
          <p:cNvSpPr>
            <a:spLocks noGrp="1"/>
          </p:cNvSpPr>
          <p:nvPr>
            <p:ph idx="1"/>
          </p:nvPr>
        </p:nvSpPr>
        <p:spPr>
          <a:xfrm>
            <a:off x="248356" y="1825624"/>
            <a:ext cx="11864622" cy="5032375"/>
          </a:xfrm>
        </p:spPr>
        <p:txBody>
          <a:bodyPr>
            <a:normAutofit/>
          </a:bodyPr>
          <a:lstStyle/>
          <a:p>
            <a:pPr marL="0" indent="0">
              <a:buNone/>
            </a:pPr>
            <a:endParaRPr lang="en-US" dirty="0"/>
          </a:p>
          <a:p>
            <a:pPr marL="0" indent="0">
              <a:buNone/>
            </a:pPr>
            <a:r>
              <a:rPr lang="en-US" dirty="0"/>
              <a:t> </a:t>
            </a:r>
          </a:p>
        </p:txBody>
      </p:sp>
      <p:sp>
        <p:nvSpPr>
          <p:cNvPr id="4" name="Rectangle 3">
            <a:extLst>
              <a:ext uri="{FF2B5EF4-FFF2-40B4-BE49-F238E27FC236}">
                <a16:creationId xmlns:a16="http://schemas.microsoft.com/office/drawing/2014/main" id="{32BFEBF7-7FCC-4402-A0C4-866328E1245D}"/>
              </a:ext>
            </a:extLst>
          </p:cNvPr>
          <p:cNvSpPr/>
          <p:nvPr/>
        </p:nvSpPr>
        <p:spPr>
          <a:xfrm>
            <a:off x="0" y="2651896"/>
            <a:ext cx="12192000" cy="4114268"/>
          </a:xfrm>
          <a:prstGeom prst="rect">
            <a:avLst/>
          </a:prstGeom>
        </p:spPr>
        <p:txBody>
          <a:bodyPr wrap="square">
            <a:spAutoFit/>
          </a:bodyPr>
          <a:lstStyle/>
          <a:p>
            <a:pPr>
              <a:lnSpc>
                <a:spcPct val="107000"/>
              </a:lnSpc>
              <a:spcAft>
                <a:spcPts val="800"/>
              </a:spcAft>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47 million adults and 13.4 million children under the age of 18 lived in counties outside of America's major metropolitan regions. </a:t>
            </a:r>
          </a:p>
          <a:p>
            <a:pPr>
              <a:lnSpc>
                <a:spcPct val="107000"/>
              </a:lnSpc>
              <a:spcAft>
                <a:spcPts val="800"/>
              </a:spcAft>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Fewer than 1 in 5 or 19.5% in rural communities earned a bachelor's degree as opposed to 29% of America’s urban dwellers.</a:t>
            </a:r>
            <a:r>
              <a:rPr lang="en-US" sz="40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953573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D902-03C0-44CB-8636-D08FBA68FA39}"/>
              </a:ext>
            </a:extLst>
          </p:cNvPr>
          <p:cNvSpPr>
            <a:spLocks noGrp="1"/>
          </p:cNvSpPr>
          <p:nvPr>
            <p:ph type="title"/>
          </p:nvPr>
        </p:nvSpPr>
        <p:spPr>
          <a:xfrm>
            <a:off x="-1" y="0"/>
            <a:ext cx="12191999" cy="1145894"/>
          </a:xfrm>
        </p:spPr>
        <p:txBody>
          <a:bodyPr>
            <a:normAutofit/>
          </a:bodyPr>
          <a:lstStyle/>
          <a:p>
            <a:r>
              <a:rPr lang="en-US" dirty="0"/>
              <a:t>        </a:t>
            </a:r>
            <a:r>
              <a:rPr lang="en-US" dirty="0">
                <a:solidFill>
                  <a:srgbClr val="FF0000"/>
                </a:solidFill>
              </a:rPr>
              <a:t>RURAL vs URBAN EDUCATION ENROLLMENT </a:t>
            </a:r>
          </a:p>
        </p:txBody>
      </p:sp>
      <p:sp>
        <p:nvSpPr>
          <p:cNvPr id="3" name="Content Placeholder 2">
            <a:extLst>
              <a:ext uri="{FF2B5EF4-FFF2-40B4-BE49-F238E27FC236}">
                <a16:creationId xmlns:a16="http://schemas.microsoft.com/office/drawing/2014/main" id="{B32A12D2-6CEB-4C44-8C09-E53DDCC20E6D}"/>
              </a:ext>
            </a:extLst>
          </p:cNvPr>
          <p:cNvSpPr>
            <a:spLocks noGrp="1"/>
          </p:cNvSpPr>
          <p:nvPr>
            <p:ph idx="1"/>
          </p:nvPr>
        </p:nvSpPr>
        <p:spPr>
          <a:xfrm>
            <a:off x="0" y="1862137"/>
            <a:ext cx="12192000" cy="4995862"/>
          </a:xfrm>
        </p:spPr>
        <p:txBody>
          <a:bodyPr/>
          <a:lstStyle/>
          <a:p>
            <a:endParaRPr lang="en-US" dirty="0"/>
          </a:p>
        </p:txBody>
      </p:sp>
      <p:pic>
        <p:nvPicPr>
          <p:cNvPr id="4" name="irc_mi" descr="Image result for pictures of rural education in US">
            <a:hlinkClick r:id="rId2"/>
            <a:extLst>
              <a:ext uri="{FF2B5EF4-FFF2-40B4-BE49-F238E27FC236}">
                <a16:creationId xmlns:a16="http://schemas.microsoft.com/office/drawing/2014/main" id="{B4AFC4B8-A0A8-4DE4-94A6-168041D8A76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1028700"/>
            <a:ext cx="12192000" cy="5829298"/>
          </a:xfrm>
          <a:prstGeom prst="rect">
            <a:avLst/>
          </a:prstGeom>
          <a:noFill/>
          <a:ln>
            <a:noFill/>
          </a:ln>
        </p:spPr>
      </p:pic>
    </p:spTree>
    <p:extLst>
      <p:ext uri="{BB962C8B-B14F-4D97-AF65-F5344CB8AC3E}">
        <p14:creationId xmlns:p14="http://schemas.microsoft.com/office/powerpoint/2010/main" val="1879560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9FC56-AEF0-41EA-92C0-E03ACEE0D27A}"/>
              </a:ext>
            </a:extLst>
          </p:cNvPr>
          <p:cNvSpPr>
            <a:spLocks noGrp="1"/>
          </p:cNvSpPr>
          <p:nvPr>
            <p:ph type="title"/>
          </p:nvPr>
        </p:nvSpPr>
        <p:spPr>
          <a:xfrm>
            <a:off x="304800" y="1"/>
            <a:ext cx="11638844" cy="1095021"/>
          </a:xfrm>
        </p:spPr>
        <p:txBody>
          <a:bodyPr/>
          <a:lstStyle/>
          <a:p>
            <a:r>
              <a:rPr lang="en-US" dirty="0"/>
              <a:t>                           </a:t>
            </a:r>
            <a:r>
              <a:rPr lang="en-US" dirty="0">
                <a:solidFill>
                  <a:srgbClr val="FF0000"/>
                </a:solidFill>
              </a:rPr>
              <a:t>TECHNOLOGY ACCESS</a:t>
            </a:r>
          </a:p>
        </p:txBody>
      </p:sp>
      <p:sp>
        <p:nvSpPr>
          <p:cNvPr id="3" name="Content Placeholder 2">
            <a:extLst>
              <a:ext uri="{FF2B5EF4-FFF2-40B4-BE49-F238E27FC236}">
                <a16:creationId xmlns:a16="http://schemas.microsoft.com/office/drawing/2014/main" id="{0520BCD9-A091-4C43-B10B-C59141DE3C1D}"/>
              </a:ext>
            </a:extLst>
          </p:cNvPr>
          <p:cNvSpPr>
            <a:spLocks noGrp="1"/>
          </p:cNvSpPr>
          <p:nvPr>
            <p:ph idx="1"/>
          </p:nvPr>
        </p:nvSpPr>
        <p:spPr>
          <a:xfrm>
            <a:off x="838200" y="857956"/>
            <a:ext cx="10515600" cy="5870222"/>
          </a:xfrm>
        </p:spPr>
        <p:txBody>
          <a:bodyPr>
            <a:normAutofit/>
          </a:bodyPr>
          <a:lstStyle/>
          <a:p>
            <a:pPr marL="0" indent="0">
              <a:buNone/>
            </a:pPr>
            <a:r>
              <a:rPr lang="en-US" b="1" dirty="0">
                <a:solidFill>
                  <a:srgbClr val="FF0000"/>
                </a:solidFill>
              </a:rPr>
              <a:t>Rural districts lack access to reliable broadband internet access which increases difficulty for districts, schools and students to </a:t>
            </a:r>
          </a:p>
          <a:p>
            <a:pPr marL="0" indent="0">
              <a:buNone/>
            </a:pPr>
            <a:r>
              <a:rPr lang="en-US" b="1" dirty="0"/>
              <a:t>Apply for grants,</a:t>
            </a:r>
          </a:p>
          <a:p>
            <a:pPr marL="0" indent="0">
              <a:buNone/>
            </a:pPr>
            <a:r>
              <a:rPr lang="en-US" b="1" dirty="0"/>
              <a:t>Provide consistent quality classroom instruction,</a:t>
            </a:r>
          </a:p>
          <a:p>
            <a:pPr marL="0" indent="0">
              <a:buNone/>
            </a:pPr>
            <a:r>
              <a:rPr lang="en-US" b="1" dirty="0"/>
              <a:t>Administer quality educational programs,</a:t>
            </a:r>
          </a:p>
          <a:p>
            <a:pPr marL="0" indent="0">
              <a:buNone/>
            </a:pPr>
            <a:r>
              <a:rPr lang="en-US" b="1" dirty="0"/>
              <a:t>Conduct student research, </a:t>
            </a:r>
          </a:p>
          <a:p>
            <a:pPr marL="0" indent="0">
              <a:buNone/>
            </a:pPr>
            <a:r>
              <a:rPr lang="en-US" b="1" dirty="0"/>
              <a:t>Offer meaningful and productive career options,</a:t>
            </a:r>
          </a:p>
          <a:p>
            <a:pPr marL="0" indent="0">
              <a:buNone/>
            </a:pPr>
            <a:r>
              <a:rPr lang="en-US" b="1" dirty="0"/>
              <a:t>Access apprenticeship and mentoring opportunities,</a:t>
            </a:r>
            <a:r>
              <a:rPr lang="en-US" dirty="0"/>
              <a:t> </a:t>
            </a:r>
          </a:p>
          <a:p>
            <a:pPr marL="0" indent="0">
              <a:buNone/>
            </a:pPr>
            <a:r>
              <a:rPr lang="en-US" b="1" dirty="0"/>
              <a:t>Attract, train, and retain teachers and principals in communities with fewer amenities and activities than urban and suburban areas,  </a:t>
            </a:r>
          </a:p>
          <a:p>
            <a:pPr marL="0" indent="0">
              <a:buNone/>
            </a:pPr>
            <a:r>
              <a:rPr lang="en-US" b="1" dirty="0"/>
              <a:t>Offer advanced courses or training that better prepare students for college and relevant 21</a:t>
            </a:r>
            <a:r>
              <a:rPr lang="en-US" b="1" baseline="30000" dirty="0"/>
              <a:t>st</a:t>
            </a:r>
            <a:r>
              <a:rPr lang="en-US" b="1" dirty="0"/>
              <a:t> century careers.</a:t>
            </a:r>
          </a:p>
        </p:txBody>
      </p:sp>
    </p:spTree>
    <p:extLst>
      <p:ext uri="{BB962C8B-B14F-4D97-AF65-F5344CB8AC3E}">
        <p14:creationId xmlns:p14="http://schemas.microsoft.com/office/powerpoint/2010/main" val="4026827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E33A2-7D64-47A3-9BDB-E460BB448975}"/>
              </a:ext>
            </a:extLst>
          </p:cNvPr>
          <p:cNvSpPr>
            <a:spLocks noGrp="1"/>
          </p:cNvSpPr>
          <p:nvPr>
            <p:ph type="title"/>
          </p:nvPr>
        </p:nvSpPr>
        <p:spPr>
          <a:xfrm>
            <a:off x="0" y="0"/>
            <a:ext cx="12192000" cy="1328738"/>
          </a:xfrm>
        </p:spPr>
        <p:txBody>
          <a:bodyPr/>
          <a:lstStyle/>
          <a:p>
            <a:r>
              <a:rPr lang="en-US" dirty="0">
                <a:solidFill>
                  <a:srgbClr val="FF0000"/>
                </a:solidFill>
              </a:rPr>
              <a:t>              RURAL vs URBAN TECHNOLOGY ACCESS</a:t>
            </a:r>
          </a:p>
        </p:txBody>
      </p:sp>
      <p:sp>
        <p:nvSpPr>
          <p:cNvPr id="3" name="Content Placeholder 2">
            <a:extLst>
              <a:ext uri="{FF2B5EF4-FFF2-40B4-BE49-F238E27FC236}">
                <a16:creationId xmlns:a16="http://schemas.microsoft.com/office/drawing/2014/main" id="{13D0ED23-FF73-427D-B359-68AE45EEEAD8}"/>
              </a:ext>
            </a:extLst>
          </p:cNvPr>
          <p:cNvSpPr>
            <a:spLocks noGrp="1"/>
          </p:cNvSpPr>
          <p:nvPr>
            <p:ph idx="1"/>
          </p:nvPr>
        </p:nvSpPr>
        <p:spPr/>
        <p:txBody>
          <a:bodyPr/>
          <a:lstStyle/>
          <a:p>
            <a:endParaRPr lang="en-US"/>
          </a:p>
        </p:txBody>
      </p:sp>
      <p:pic>
        <p:nvPicPr>
          <p:cNvPr id="4" name="irc_mi" descr="Related image">
            <a:hlinkClick r:id="rId2"/>
            <a:extLst>
              <a:ext uri="{FF2B5EF4-FFF2-40B4-BE49-F238E27FC236}">
                <a16:creationId xmlns:a16="http://schemas.microsoft.com/office/drawing/2014/main" id="{CF4708B3-E7A2-48A5-801E-FAAB5504DC2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1328738"/>
            <a:ext cx="12192000" cy="5529261"/>
          </a:xfrm>
          <a:prstGeom prst="rect">
            <a:avLst/>
          </a:prstGeom>
          <a:noFill/>
          <a:ln>
            <a:noFill/>
          </a:ln>
        </p:spPr>
      </p:pic>
    </p:spTree>
    <p:extLst>
      <p:ext uri="{BB962C8B-B14F-4D97-AF65-F5344CB8AC3E}">
        <p14:creationId xmlns:p14="http://schemas.microsoft.com/office/powerpoint/2010/main" val="529304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7DFB1-8AE2-41FC-9CB1-38A93EDE6B9F}"/>
              </a:ext>
            </a:extLst>
          </p:cNvPr>
          <p:cNvSpPr>
            <a:spLocks noGrp="1"/>
          </p:cNvSpPr>
          <p:nvPr>
            <p:ph type="title"/>
          </p:nvPr>
        </p:nvSpPr>
        <p:spPr>
          <a:xfrm>
            <a:off x="0" y="1"/>
            <a:ext cx="12192000" cy="1690688"/>
          </a:xfrm>
        </p:spPr>
        <p:txBody>
          <a:bodyPr/>
          <a:lstStyle/>
          <a:p>
            <a:r>
              <a:rPr lang="en-US" dirty="0">
                <a:solidFill>
                  <a:srgbClr val="FF0000"/>
                </a:solidFill>
              </a:rPr>
              <a:t>                             INCOME DISTRIBUTION</a:t>
            </a:r>
            <a:br>
              <a:rPr lang="en-US" dirty="0">
                <a:solidFill>
                  <a:srgbClr val="FF0000"/>
                </a:solidFill>
              </a:rPr>
            </a:br>
            <a:r>
              <a:rPr lang="en-US" dirty="0">
                <a:solidFill>
                  <a:srgbClr val="FF0000"/>
                </a:solidFill>
              </a:rPr>
              <a:t>                                    EMPLOYMENT</a:t>
            </a:r>
          </a:p>
        </p:txBody>
      </p:sp>
      <p:sp>
        <p:nvSpPr>
          <p:cNvPr id="3" name="Content Placeholder 2">
            <a:extLst>
              <a:ext uri="{FF2B5EF4-FFF2-40B4-BE49-F238E27FC236}">
                <a16:creationId xmlns:a16="http://schemas.microsoft.com/office/drawing/2014/main" id="{6E879425-852E-4A5B-AAD7-5E99E3D48C55}"/>
              </a:ext>
            </a:extLst>
          </p:cNvPr>
          <p:cNvSpPr>
            <a:spLocks noGrp="1"/>
          </p:cNvSpPr>
          <p:nvPr>
            <p:ph idx="1"/>
          </p:nvPr>
        </p:nvSpPr>
        <p:spPr>
          <a:xfrm>
            <a:off x="530578" y="1524000"/>
            <a:ext cx="11661422" cy="5418667"/>
          </a:xfrm>
        </p:spPr>
        <p:txBody>
          <a:bodyPr>
            <a:normAutofit/>
          </a:bodyPr>
          <a:lstStyle/>
          <a:p>
            <a:pPr marL="0" indent="0">
              <a:buNone/>
            </a:pPr>
            <a:r>
              <a:rPr lang="en-US" sz="3600" dirty="0">
                <a:solidFill>
                  <a:srgbClr val="FF0000"/>
                </a:solidFill>
              </a:rPr>
              <a:t>      </a:t>
            </a:r>
          </a:p>
          <a:p>
            <a:pPr marL="0" indent="0">
              <a:buNone/>
            </a:pPr>
            <a:r>
              <a:rPr lang="en-US" sz="3600" dirty="0">
                <a:solidFill>
                  <a:srgbClr val="FF0000"/>
                </a:solidFill>
              </a:rPr>
              <a:t>       Rural employment is skewed toward goods production, </a:t>
            </a:r>
          </a:p>
          <a:p>
            <a:pPr marL="0" indent="0">
              <a:buNone/>
            </a:pPr>
            <a:endParaRPr lang="en-US" sz="3600" dirty="0">
              <a:solidFill>
                <a:srgbClr val="FF0000"/>
              </a:solidFill>
            </a:endParaRPr>
          </a:p>
          <a:p>
            <a:pPr marL="0" indent="0">
              <a:buNone/>
            </a:pPr>
            <a:r>
              <a:rPr lang="en-US" dirty="0"/>
              <a:t>20% or more work in manufacturing or construction fields.</a:t>
            </a:r>
          </a:p>
          <a:p>
            <a:pPr marL="0" indent="0">
              <a:buNone/>
            </a:pPr>
            <a:r>
              <a:rPr lang="en-US" dirty="0"/>
              <a:t>1/5 or more rural employees work in educational services, health care and social assistance positions.</a:t>
            </a:r>
          </a:p>
          <a:p>
            <a:pPr marL="0" indent="0">
              <a:buNone/>
            </a:pPr>
            <a:r>
              <a:rPr lang="en-US" dirty="0"/>
              <a:t>12.1 percent work in manufacturing. </a:t>
            </a:r>
          </a:p>
          <a:p>
            <a:pPr marL="0" indent="0">
              <a:buNone/>
            </a:pPr>
            <a:r>
              <a:rPr lang="en-US" dirty="0"/>
              <a:t>Urbanites earn $54,300 median household income annually, $2,000 more than their rural counterparts. </a:t>
            </a:r>
          </a:p>
          <a:p>
            <a:pPr marL="0" indent="0">
              <a:buNone/>
            </a:pPr>
            <a:r>
              <a:rPr lang="en-US" dirty="0"/>
              <a:t>Source: Census Bureau 2015</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79255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BD469-E43A-4CBC-B5FE-5B1CAD4478A7}"/>
              </a:ext>
            </a:extLst>
          </p:cNvPr>
          <p:cNvSpPr>
            <a:spLocks noGrp="1"/>
          </p:cNvSpPr>
          <p:nvPr>
            <p:ph type="title"/>
          </p:nvPr>
        </p:nvSpPr>
        <p:spPr>
          <a:xfrm>
            <a:off x="0" y="0"/>
            <a:ext cx="12192000" cy="985838"/>
          </a:xfrm>
        </p:spPr>
        <p:txBody>
          <a:bodyPr/>
          <a:lstStyle/>
          <a:p>
            <a:r>
              <a:rPr lang="en-US" dirty="0">
                <a:solidFill>
                  <a:srgbClr val="FF0000"/>
                </a:solidFill>
              </a:rPr>
              <a:t>                  RURAL EMPLOYMENT DISTRUBUTION</a:t>
            </a:r>
          </a:p>
        </p:txBody>
      </p:sp>
      <p:sp>
        <p:nvSpPr>
          <p:cNvPr id="3" name="Content Placeholder 2">
            <a:extLst>
              <a:ext uri="{FF2B5EF4-FFF2-40B4-BE49-F238E27FC236}">
                <a16:creationId xmlns:a16="http://schemas.microsoft.com/office/drawing/2014/main" id="{6D72BE66-B960-4F40-AA36-A1F029D47A7C}"/>
              </a:ext>
            </a:extLst>
          </p:cNvPr>
          <p:cNvSpPr>
            <a:spLocks noGrp="1"/>
          </p:cNvSpPr>
          <p:nvPr>
            <p:ph idx="1"/>
          </p:nvPr>
        </p:nvSpPr>
        <p:spPr/>
        <p:txBody>
          <a:bodyPr/>
          <a:lstStyle/>
          <a:p>
            <a:endParaRPr lang="en-US"/>
          </a:p>
        </p:txBody>
      </p:sp>
      <p:pic>
        <p:nvPicPr>
          <p:cNvPr id="4" name="Picture 3" descr="https://www.usnews.com/dims4/USNEWS/d254ee6/2147483647/resize/640x/quality/85/?url=http%3A%2F%2Fcom-usnews-beam-media.s3.amazonaws.com%2F07%2F44%2Feb5c1ece40d5892fa500955a9938%2F161208-editorial.jpg">
            <a:extLst>
              <a:ext uri="{FF2B5EF4-FFF2-40B4-BE49-F238E27FC236}">
                <a16:creationId xmlns:a16="http://schemas.microsoft.com/office/drawing/2014/main" id="{B8D811D9-99E8-4E6B-9FED-D7D66996876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985838"/>
            <a:ext cx="12192000" cy="7029450"/>
          </a:xfrm>
          <a:prstGeom prst="rect">
            <a:avLst/>
          </a:prstGeom>
          <a:noFill/>
          <a:ln>
            <a:noFill/>
          </a:ln>
        </p:spPr>
      </p:pic>
    </p:spTree>
    <p:extLst>
      <p:ext uri="{BB962C8B-B14F-4D97-AF65-F5344CB8AC3E}">
        <p14:creationId xmlns:p14="http://schemas.microsoft.com/office/powerpoint/2010/main" val="2757843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04A3E-F397-4C80-B57F-CC80C0280A53}"/>
              </a:ext>
            </a:extLst>
          </p:cNvPr>
          <p:cNvSpPr>
            <a:spLocks noGrp="1"/>
          </p:cNvSpPr>
          <p:nvPr>
            <p:ph type="title"/>
          </p:nvPr>
        </p:nvSpPr>
        <p:spPr>
          <a:xfrm>
            <a:off x="0" y="1"/>
            <a:ext cx="12192000" cy="1264356"/>
          </a:xfrm>
        </p:spPr>
        <p:txBody>
          <a:bodyPr/>
          <a:lstStyle/>
          <a:p>
            <a:r>
              <a:rPr lang="en-US" dirty="0">
                <a:solidFill>
                  <a:srgbClr val="FF0000"/>
                </a:solidFill>
              </a:rPr>
              <a:t>                                     SOLUTIONS</a:t>
            </a:r>
          </a:p>
        </p:txBody>
      </p:sp>
      <p:sp>
        <p:nvSpPr>
          <p:cNvPr id="3" name="Content Placeholder 2">
            <a:extLst>
              <a:ext uri="{FF2B5EF4-FFF2-40B4-BE49-F238E27FC236}">
                <a16:creationId xmlns:a16="http://schemas.microsoft.com/office/drawing/2014/main" id="{9AADA7BF-BC5A-431C-B96A-F32763EBB330}"/>
              </a:ext>
            </a:extLst>
          </p:cNvPr>
          <p:cNvSpPr>
            <a:spLocks noGrp="1"/>
          </p:cNvSpPr>
          <p:nvPr>
            <p:ph idx="1"/>
          </p:nvPr>
        </p:nvSpPr>
        <p:spPr>
          <a:xfrm>
            <a:off x="0" y="857957"/>
            <a:ext cx="12192000" cy="6000044"/>
          </a:xfrm>
        </p:spPr>
        <p:txBody>
          <a:bodyPr>
            <a:normAutofit fontScale="92500" lnSpcReduction="10000"/>
          </a:bodyPr>
          <a:lstStyle/>
          <a:p>
            <a:pPr marL="0" lvl="0" indent="0">
              <a:buNone/>
            </a:pPr>
            <a:r>
              <a:rPr lang="en-US" dirty="0"/>
              <a:t>Develop and implement Rural Technology infrastructure plans and strategies that ensure rural students have access to proven academic programs which match current 21</a:t>
            </a:r>
            <a:r>
              <a:rPr lang="en-US" baseline="30000" dirty="0"/>
              <a:t>st</a:t>
            </a:r>
            <a:r>
              <a:rPr lang="en-US" dirty="0"/>
              <a:t> c. workforce demands through easy to use, reliable and stable technology systems.</a:t>
            </a:r>
          </a:p>
          <a:p>
            <a:r>
              <a:rPr lang="en-US" dirty="0"/>
              <a:t>Secure funding and expertise from multiple public and private sources to develop technology infrastructure systems in 50 state rural areas’ to connect school districts and students to effective online academic programs.</a:t>
            </a:r>
          </a:p>
          <a:p>
            <a:pPr lvl="0"/>
            <a:r>
              <a:rPr lang="en-US" dirty="0"/>
              <a:t>Build awareness and demand by coordinating a Rural Education Initiative of America effort among various diverse constituencies at the state, district and local community level targeting the key decision-makers at each level.</a:t>
            </a:r>
          </a:p>
          <a:p>
            <a:pPr lvl="0"/>
            <a:r>
              <a:rPr lang="en-US" dirty="0"/>
              <a:t>Design and execute an effective communication marketing strategy, including social media that highlights the need for the Rural Education Initiative of America within and among diverse communities. Communicate need, plan and progress. </a:t>
            </a:r>
          </a:p>
          <a:p>
            <a:pPr lvl="0"/>
            <a:r>
              <a:rPr lang="en-US" dirty="0"/>
              <a:t>Designate one or more spokespersons (notables) to articulate Initiative message.   ‘Bring Innovative Jobs to America’s Heartland</a:t>
            </a:r>
            <a:r>
              <a:rPr lang="en-US"/>
              <a:t>’   </a:t>
            </a:r>
            <a:r>
              <a:rPr lang="en-US" dirty="0"/>
              <a:t>by offering Quality, Accessible, Practical Education in Rural America, Prepare Students for 21</a:t>
            </a:r>
            <a:r>
              <a:rPr lang="en-US" baseline="30000" dirty="0"/>
              <a:t>st</a:t>
            </a:r>
            <a:r>
              <a:rPr lang="en-US" dirty="0"/>
              <a:t> C Careers. </a:t>
            </a:r>
          </a:p>
          <a:p>
            <a:pPr lvl="0"/>
            <a:r>
              <a:rPr lang="en-US" dirty="0"/>
              <a:t>Connect the plan to the funds to the decision-makers to the programs and students. </a:t>
            </a:r>
          </a:p>
          <a:p>
            <a:pPr marL="0" indent="0">
              <a:buNone/>
            </a:pPr>
            <a:endParaRPr lang="en-US" dirty="0"/>
          </a:p>
        </p:txBody>
      </p:sp>
    </p:spTree>
    <p:extLst>
      <p:ext uri="{BB962C8B-B14F-4D97-AF65-F5344CB8AC3E}">
        <p14:creationId xmlns:p14="http://schemas.microsoft.com/office/powerpoint/2010/main" val="2863330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E73E-8C60-495A-AA7C-A0C8E413A71D}"/>
              </a:ext>
            </a:extLst>
          </p:cNvPr>
          <p:cNvSpPr>
            <a:spLocks noGrp="1"/>
          </p:cNvSpPr>
          <p:nvPr>
            <p:ph type="title"/>
          </p:nvPr>
        </p:nvSpPr>
        <p:spPr>
          <a:xfrm>
            <a:off x="0" y="1"/>
            <a:ext cx="12192000" cy="2285999"/>
          </a:xfrm>
        </p:spPr>
        <p:txBody>
          <a:bodyPr>
            <a:noAutofit/>
          </a:bodyPr>
          <a:lstStyle/>
          <a:p>
            <a:r>
              <a:rPr lang="en-US" sz="6000" dirty="0">
                <a:solidFill>
                  <a:srgbClr val="FF0000"/>
                </a:solidFill>
              </a:rPr>
              <a:t>              THE TODAY FOUNDATION </a:t>
            </a:r>
          </a:p>
        </p:txBody>
      </p:sp>
      <p:sp>
        <p:nvSpPr>
          <p:cNvPr id="3" name="Content Placeholder 2">
            <a:extLst>
              <a:ext uri="{FF2B5EF4-FFF2-40B4-BE49-F238E27FC236}">
                <a16:creationId xmlns:a16="http://schemas.microsoft.com/office/drawing/2014/main" id="{39EC1BDE-20B7-48B2-AE11-A08924A15F79}"/>
              </a:ext>
            </a:extLst>
          </p:cNvPr>
          <p:cNvSpPr>
            <a:spLocks noGrp="1"/>
          </p:cNvSpPr>
          <p:nvPr>
            <p:ph idx="1"/>
          </p:nvPr>
        </p:nvSpPr>
        <p:spPr/>
        <p:txBody>
          <a:bodyPr/>
          <a:lstStyle/>
          <a:p>
            <a:endParaRPr lang="en-US" dirty="0"/>
          </a:p>
          <a:p>
            <a:endParaRPr lang="en-US" dirty="0"/>
          </a:p>
          <a:p>
            <a:pPr marL="0" indent="0">
              <a:buNone/>
            </a:pPr>
            <a:r>
              <a:rPr lang="en-US" dirty="0"/>
              <a:t>                                      CONTACT  for  INFORMATION</a:t>
            </a:r>
          </a:p>
          <a:p>
            <a:pPr marL="0" indent="0">
              <a:buNone/>
            </a:pPr>
            <a:r>
              <a:rPr lang="en-US" dirty="0"/>
              <a:t>                                </a:t>
            </a:r>
          </a:p>
        </p:txBody>
      </p:sp>
    </p:spTree>
    <p:extLst>
      <p:ext uri="{BB962C8B-B14F-4D97-AF65-F5344CB8AC3E}">
        <p14:creationId xmlns:p14="http://schemas.microsoft.com/office/powerpoint/2010/main" val="386361802"/>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TotalTime>
  <Words>593</Words>
  <Application>Microsoft Office PowerPoint</Application>
  <PresentationFormat>Widescreen</PresentationFormat>
  <Paragraphs>57</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Wingdings</vt:lpstr>
      <vt:lpstr>Office Theme</vt:lpstr>
      <vt:lpstr>THE RURAL EDUCATION &amp; TECHNOLOGY INITIATIVE  of AMERICA</vt:lpstr>
      <vt:lpstr>                                        PURPOSE </vt:lpstr>
      <vt:lpstr>                                 BACKGROUND </vt:lpstr>
      <vt:lpstr> RURAL PUBLIC SCHOOL ENROLLMENT</vt:lpstr>
      <vt:lpstr>        RURAL vs URBAN EDUCATION ENROLLMENT </vt:lpstr>
      <vt:lpstr>                           TECHNOLOGY ACCESS</vt:lpstr>
      <vt:lpstr>              RURAL vs URBAN TECHNOLOGY ACCESS</vt:lpstr>
      <vt:lpstr>                             INCOME DISTRIBUTION                                     EMPLOYMENT</vt:lpstr>
      <vt:lpstr>                  RURAL EMPLOYMENT DISTRUBUTION</vt:lpstr>
      <vt:lpstr>                                     SOLUTIONS</vt:lpstr>
      <vt:lpstr>              THE TODAY FOUNDATION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RURAL EDUCATION &amp; TECHNOLOGY INITIATIVE  of AMERICA</dc:title>
  <dc:creator>kwleos</dc:creator>
  <cp:lastModifiedBy>kathleen leos</cp:lastModifiedBy>
  <cp:revision>36</cp:revision>
  <dcterms:created xsi:type="dcterms:W3CDTF">2019-02-25T15:30:10Z</dcterms:created>
  <dcterms:modified xsi:type="dcterms:W3CDTF">2025-08-23T18:48:05Z</dcterms:modified>
</cp:coreProperties>
</file>